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6" r:id="rId2"/>
    <p:sldId id="256"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876"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532916B4-2B3C-4DE4-A990-7D700DF6AE0D}" type="datetimeFigureOut">
              <a:rPr lang="zh-CN" altLang="en-US" smtClean="0"/>
              <a:t>2019/3/5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903310-B41B-40FC-8CEC-E704218273ED}" type="slidenum">
              <a:rPr lang="zh-CN" altLang="en-US" smtClean="0"/>
              <a:t>‹#›</a:t>
            </a:fld>
            <a:endParaRPr lang="zh-CN" altLang="en-US"/>
          </a:p>
        </p:txBody>
      </p:sp>
    </p:spTree>
    <p:extLst>
      <p:ext uri="{BB962C8B-B14F-4D97-AF65-F5344CB8AC3E}">
        <p14:creationId xmlns:p14="http://schemas.microsoft.com/office/powerpoint/2010/main" val="3857589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2916B4-2B3C-4DE4-A990-7D700DF6AE0D}" type="datetimeFigureOut">
              <a:rPr lang="zh-CN" altLang="en-US" smtClean="0"/>
              <a:t>2019/3/5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903310-B41B-40FC-8CEC-E704218273ED}" type="slidenum">
              <a:rPr lang="zh-CN" altLang="en-US" smtClean="0"/>
              <a:t>‹#›</a:t>
            </a:fld>
            <a:endParaRPr lang="zh-CN" altLang="en-US"/>
          </a:p>
        </p:txBody>
      </p:sp>
    </p:spTree>
    <p:extLst>
      <p:ext uri="{BB962C8B-B14F-4D97-AF65-F5344CB8AC3E}">
        <p14:creationId xmlns:p14="http://schemas.microsoft.com/office/powerpoint/2010/main" val="2188760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2916B4-2B3C-4DE4-A990-7D700DF6AE0D}" type="datetimeFigureOut">
              <a:rPr lang="zh-CN" altLang="en-US" smtClean="0"/>
              <a:t>2019/3/5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903310-B41B-40FC-8CEC-E704218273ED}" type="slidenum">
              <a:rPr lang="zh-CN" altLang="en-US" smtClean="0"/>
              <a:t>‹#›</a:t>
            </a:fld>
            <a:endParaRPr lang="zh-CN" altLang="en-US"/>
          </a:p>
        </p:txBody>
      </p:sp>
    </p:spTree>
    <p:extLst>
      <p:ext uri="{BB962C8B-B14F-4D97-AF65-F5344CB8AC3E}">
        <p14:creationId xmlns:p14="http://schemas.microsoft.com/office/powerpoint/2010/main" val="3647660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2916B4-2B3C-4DE4-A990-7D700DF6AE0D}" type="datetimeFigureOut">
              <a:rPr lang="zh-CN" altLang="en-US" smtClean="0"/>
              <a:t>2019/3/5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903310-B41B-40FC-8CEC-E704218273ED}" type="slidenum">
              <a:rPr lang="zh-CN" altLang="en-US" smtClean="0"/>
              <a:t>‹#›</a:t>
            </a:fld>
            <a:endParaRPr lang="zh-CN" altLang="en-US"/>
          </a:p>
        </p:txBody>
      </p:sp>
    </p:spTree>
    <p:extLst>
      <p:ext uri="{BB962C8B-B14F-4D97-AF65-F5344CB8AC3E}">
        <p14:creationId xmlns:p14="http://schemas.microsoft.com/office/powerpoint/2010/main" val="2930167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fld id="{532916B4-2B3C-4DE4-A990-7D700DF6AE0D}" type="datetimeFigureOut">
              <a:rPr lang="zh-CN" altLang="en-US" smtClean="0"/>
              <a:t>2019/3/5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903310-B41B-40FC-8CEC-E704218273ED}" type="slidenum">
              <a:rPr lang="zh-CN" altLang="en-US" smtClean="0"/>
              <a:t>‹#›</a:t>
            </a:fld>
            <a:endParaRPr lang="zh-CN" altLang="en-US"/>
          </a:p>
        </p:txBody>
      </p:sp>
    </p:spTree>
    <p:extLst>
      <p:ext uri="{BB962C8B-B14F-4D97-AF65-F5344CB8AC3E}">
        <p14:creationId xmlns:p14="http://schemas.microsoft.com/office/powerpoint/2010/main" val="3965424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2916B4-2B3C-4DE4-A990-7D700DF6AE0D}" type="datetimeFigureOut">
              <a:rPr lang="zh-CN" altLang="en-US" smtClean="0"/>
              <a:t>2019/3/5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E903310-B41B-40FC-8CEC-E704218273ED}" type="slidenum">
              <a:rPr lang="zh-CN" altLang="en-US" smtClean="0"/>
              <a:t>‹#›</a:t>
            </a:fld>
            <a:endParaRPr lang="zh-CN" altLang="en-US"/>
          </a:p>
        </p:txBody>
      </p:sp>
    </p:spTree>
    <p:extLst>
      <p:ext uri="{BB962C8B-B14F-4D97-AF65-F5344CB8AC3E}">
        <p14:creationId xmlns:p14="http://schemas.microsoft.com/office/powerpoint/2010/main" val="10585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2916B4-2B3C-4DE4-A990-7D700DF6AE0D}" type="datetimeFigureOut">
              <a:rPr lang="zh-CN" altLang="en-US" smtClean="0"/>
              <a:t>2019/3/5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E903310-B41B-40FC-8CEC-E704218273ED}" type="slidenum">
              <a:rPr lang="zh-CN" altLang="en-US" smtClean="0"/>
              <a:t>‹#›</a:t>
            </a:fld>
            <a:endParaRPr lang="zh-CN" altLang="en-US"/>
          </a:p>
        </p:txBody>
      </p:sp>
    </p:spTree>
    <p:extLst>
      <p:ext uri="{BB962C8B-B14F-4D97-AF65-F5344CB8AC3E}">
        <p14:creationId xmlns:p14="http://schemas.microsoft.com/office/powerpoint/2010/main" val="2437079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2916B4-2B3C-4DE4-A990-7D700DF6AE0D}" type="datetimeFigureOut">
              <a:rPr lang="zh-CN" altLang="en-US" smtClean="0"/>
              <a:t>2019/3/5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E903310-B41B-40FC-8CEC-E704218273ED}" type="slidenum">
              <a:rPr lang="zh-CN" altLang="en-US" smtClean="0"/>
              <a:t>‹#›</a:t>
            </a:fld>
            <a:endParaRPr lang="zh-CN" altLang="en-US"/>
          </a:p>
        </p:txBody>
      </p:sp>
    </p:spTree>
    <p:extLst>
      <p:ext uri="{BB962C8B-B14F-4D97-AF65-F5344CB8AC3E}">
        <p14:creationId xmlns:p14="http://schemas.microsoft.com/office/powerpoint/2010/main" val="35348212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2916B4-2B3C-4DE4-A990-7D700DF6AE0D}" type="datetimeFigureOut">
              <a:rPr lang="zh-CN" altLang="en-US" smtClean="0"/>
              <a:t>2019/3/5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903310-B41B-40FC-8CEC-E704218273ED}" type="slidenum">
              <a:rPr lang="zh-CN" altLang="en-US" smtClean="0"/>
              <a:t>‹#›</a:t>
            </a:fld>
            <a:endParaRPr lang="zh-CN" altLang="en-US"/>
          </a:p>
        </p:txBody>
      </p:sp>
    </p:spTree>
    <p:extLst>
      <p:ext uri="{BB962C8B-B14F-4D97-AF65-F5344CB8AC3E}">
        <p14:creationId xmlns:p14="http://schemas.microsoft.com/office/powerpoint/2010/main" val="2635155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532916B4-2B3C-4DE4-A990-7D700DF6AE0D}" type="datetimeFigureOut">
              <a:rPr lang="zh-CN" altLang="en-US" smtClean="0"/>
              <a:t>2019/3/5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E903310-B41B-40FC-8CEC-E704218273ED}" type="slidenum">
              <a:rPr lang="zh-CN" altLang="en-US" smtClean="0"/>
              <a:t>‹#›</a:t>
            </a:fld>
            <a:endParaRPr lang="zh-CN" altLang="en-US"/>
          </a:p>
        </p:txBody>
      </p:sp>
    </p:spTree>
    <p:extLst>
      <p:ext uri="{BB962C8B-B14F-4D97-AF65-F5344CB8AC3E}">
        <p14:creationId xmlns:p14="http://schemas.microsoft.com/office/powerpoint/2010/main" val="2236204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532916B4-2B3C-4DE4-A990-7D700DF6AE0D}" type="datetimeFigureOut">
              <a:rPr lang="zh-CN" altLang="en-US" smtClean="0"/>
              <a:t>2019/3/5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E903310-B41B-40FC-8CEC-E704218273ED}" type="slidenum">
              <a:rPr lang="zh-CN" altLang="en-US" smtClean="0"/>
              <a:t>‹#›</a:t>
            </a:fld>
            <a:endParaRPr lang="zh-CN" altLang="en-US"/>
          </a:p>
        </p:txBody>
      </p:sp>
    </p:spTree>
    <p:extLst>
      <p:ext uri="{BB962C8B-B14F-4D97-AF65-F5344CB8AC3E}">
        <p14:creationId xmlns:p14="http://schemas.microsoft.com/office/powerpoint/2010/main" val="972018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2916B4-2B3C-4DE4-A990-7D700DF6AE0D}" type="datetimeFigureOut">
              <a:rPr lang="zh-CN" altLang="en-US" smtClean="0"/>
              <a:t>2019/3/5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903310-B41B-40FC-8CEC-E704218273ED}" type="slidenum">
              <a:rPr lang="zh-CN" altLang="en-US" smtClean="0"/>
              <a:t>‹#›</a:t>
            </a:fld>
            <a:endParaRPr lang="zh-CN" altLang="en-US"/>
          </a:p>
        </p:txBody>
      </p:sp>
    </p:spTree>
    <p:extLst>
      <p:ext uri="{BB962C8B-B14F-4D97-AF65-F5344CB8AC3E}">
        <p14:creationId xmlns:p14="http://schemas.microsoft.com/office/powerpoint/2010/main" val="571940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01171" y="537028"/>
            <a:ext cx="10515600" cy="384402"/>
          </a:xfrm>
        </p:spPr>
        <p:txBody>
          <a:bodyPr>
            <a:normAutofit/>
          </a:bodyPr>
          <a:lstStyle/>
          <a:p>
            <a:r>
              <a:rPr lang="zh-CN" altLang="en-US" sz="2000" b="1" dirty="0" smtClean="0"/>
              <a:t>附件</a:t>
            </a:r>
            <a:r>
              <a:rPr lang="en-US" altLang="zh-CN" sz="2000" b="1" dirty="0" smtClean="0"/>
              <a:t>2</a:t>
            </a:r>
            <a:r>
              <a:rPr lang="zh-CN" altLang="en-US" sz="2000" b="1" dirty="0" smtClean="0"/>
              <a:t>：</a:t>
            </a:r>
            <a:r>
              <a:rPr lang="zh-CN" altLang="en-US" sz="2000" dirty="0" smtClean="0"/>
              <a:t>请在每一页考核内容下图文说明。</a:t>
            </a:r>
            <a:endParaRPr lang="zh-CN" altLang="en-US" sz="2000" dirty="0"/>
          </a:p>
        </p:txBody>
      </p:sp>
      <p:sp>
        <p:nvSpPr>
          <p:cNvPr id="3" name="TextBox 2"/>
          <p:cNvSpPr txBox="1"/>
          <p:nvPr/>
        </p:nvSpPr>
        <p:spPr>
          <a:xfrm>
            <a:off x="1901370" y="2357709"/>
            <a:ext cx="8360879" cy="923330"/>
          </a:xfrm>
          <a:prstGeom prst="rect">
            <a:avLst/>
          </a:prstGeom>
          <a:noFill/>
        </p:spPr>
        <p:txBody>
          <a:bodyPr wrap="none" rtlCol="0">
            <a:spAutoFit/>
          </a:bodyPr>
          <a:lstStyle/>
          <a:p>
            <a:r>
              <a:rPr lang="en-US" altLang="zh-CN" sz="5400" dirty="0">
                <a:latin typeface="微软雅黑" pitchFamily="34" charset="-122"/>
                <a:ea typeface="微软雅黑" pitchFamily="34" charset="-122"/>
              </a:rPr>
              <a:t>IBDQCC</a:t>
            </a:r>
            <a:r>
              <a:rPr lang="zh-CN" altLang="en-US" sz="5400" dirty="0">
                <a:latin typeface="微软雅黑" pitchFamily="34" charset="-122"/>
                <a:ea typeface="微软雅黑" pitchFamily="34" charset="-122"/>
              </a:rPr>
              <a:t>评估考察幻灯模板</a:t>
            </a:r>
          </a:p>
        </p:txBody>
      </p:sp>
      <p:sp>
        <p:nvSpPr>
          <p:cNvPr id="4" name="TextBox 3"/>
          <p:cNvSpPr txBox="1"/>
          <p:nvPr/>
        </p:nvSpPr>
        <p:spPr>
          <a:xfrm>
            <a:off x="1901370" y="3708348"/>
            <a:ext cx="1980029" cy="523220"/>
          </a:xfrm>
          <a:prstGeom prst="rect">
            <a:avLst/>
          </a:prstGeom>
          <a:noFill/>
        </p:spPr>
        <p:txBody>
          <a:bodyPr wrap="none" rtlCol="0">
            <a:spAutoFit/>
          </a:bodyPr>
          <a:lstStyle/>
          <a:p>
            <a:r>
              <a:rPr lang="zh-CN" altLang="en-US" sz="2800" dirty="0" smtClean="0"/>
              <a:t>医院名称：</a:t>
            </a:r>
            <a:endParaRPr lang="zh-CN" altLang="en-US" sz="2800" dirty="0"/>
          </a:p>
        </p:txBody>
      </p:sp>
    </p:spTree>
    <p:extLst>
      <p:ext uri="{BB962C8B-B14F-4D97-AF65-F5344CB8AC3E}">
        <p14:creationId xmlns:p14="http://schemas.microsoft.com/office/powerpoint/2010/main" val="3406853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9661236" cy="1200329"/>
          </a:xfrm>
          <a:prstGeom prst="rect">
            <a:avLst/>
          </a:prstGeom>
          <a:noFill/>
        </p:spPr>
        <p:txBody>
          <a:bodyPr wrap="square" rtlCol="0">
            <a:spAutoFit/>
          </a:bodyPr>
          <a:lstStyle/>
          <a:p>
            <a:pPr>
              <a:lnSpc>
                <a:spcPct val="150000"/>
              </a:lnSpc>
            </a:pPr>
            <a:r>
              <a:rPr lang="zh-CN" altLang="zh-CN" b="1" dirty="0"/>
              <a:t>（一）基本人员配备和架构设施指标</a:t>
            </a:r>
            <a:endParaRPr lang="zh-CN" altLang="zh-CN" dirty="0"/>
          </a:p>
          <a:p>
            <a:pPr>
              <a:lnSpc>
                <a:spcPct val="150000"/>
              </a:lnSpc>
            </a:pPr>
            <a:r>
              <a:rPr lang="en-US" altLang="zh-CN" dirty="0" smtClean="0"/>
              <a:t>      </a:t>
            </a:r>
            <a:r>
              <a:rPr lang="en-US" altLang="zh-CN" dirty="0"/>
              <a:t>9</a:t>
            </a:r>
            <a:r>
              <a:rPr lang="zh-CN" altLang="zh-CN" dirty="0"/>
              <a:t>．有计算机断层扫描小肠成像（</a:t>
            </a:r>
            <a:r>
              <a:rPr lang="en-US" altLang="zh-CN" dirty="0"/>
              <a:t>CTE</a:t>
            </a:r>
            <a:r>
              <a:rPr lang="zh-CN" altLang="zh-CN" dirty="0"/>
              <a:t>）、磁共振小肠成像（</a:t>
            </a:r>
            <a:r>
              <a:rPr lang="en-US" altLang="zh-CN" dirty="0"/>
              <a:t>MRE</a:t>
            </a:r>
            <a:r>
              <a:rPr lang="zh-CN" altLang="zh-CN" dirty="0"/>
              <a:t>）和肛周磁共振检查技术。</a:t>
            </a:r>
          </a:p>
          <a:p>
            <a:endParaRPr lang="zh-CN" altLang="en-US" dirty="0"/>
          </a:p>
        </p:txBody>
      </p:sp>
    </p:spTree>
    <p:extLst>
      <p:ext uri="{BB962C8B-B14F-4D97-AF65-F5344CB8AC3E}">
        <p14:creationId xmlns:p14="http://schemas.microsoft.com/office/powerpoint/2010/main" val="1152711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9661236" cy="1200329"/>
          </a:xfrm>
          <a:prstGeom prst="rect">
            <a:avLst/>
          </a:prstGeom>
          <a:noFill/>
        </p:spPr>
        <p:txBody>
          <a:bodyPr wrap="square" rtlCol="0">
            <a:spAutoFit/>
          </a:bodyPr>
          <a:lstStyle/>
          <a:p>
            <a:pPr>
              <a:lnSpc>
                <a:spcPct val="150000"/>
              </a:lnSpc>
            </a:pPr>
            <a:r>
              <a:rPr lang="zh-CN" altLang="zh-CN" b="1" dirty="0"/>
              <a:t>（二）诊断评估指标</a:t>
            </a:r>
            <a:endParaRPr lang="zh-CN" altLang="zh-CN" dirty="0"/>
          </a:p>
          <a:p>
            <a:pPr>
              <a:lnSpc>
                <a:spcPct val="150000"/>
              </a:lnSpc>
            </a:pPr>
            <a:r>
              <a:rPr lang="en-US" altLang="zh-CN" dirty="0" smtClean="0"/>
              <a:t>      1</a:t>
            </a:r>
            <a:r>
              <a:rPr lang="zh-CN" altLang="zh-CN" dirty="0"/>
              <a:t>．诊断初发型</a:t>
            </a:r>
            <a:r>
              <a:rPr lang="en-US" altLang="zh-CN" dirty="0"/>
              <a:t>UC</a:t>
            </a:r>
            <a:r>
              <a:rPr lang="zh-CN" altLang="zh-CN" dirty="0"/>
              <a:t>前，常规行粪便常规检查和粪便致病菌培养。</a:t>
            </a:r>
          </a:p>
          <a:p>
            <a:endParaRPr lang="zh-CN" altLang="en-US" dirty="0"/>
          </a:p>
        </p:txBody>
      </p:sp>
    </p:spTree>
    <p:extLst>
      <p:ext uri="{BB962C8B-B14F-4D97-AF65-F5344CB8AC3E}">
        <p14:creationId xmlns:p14="http://schemas.microsoft.com/office/powerpoint/2010/main" val="3720808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9661236" cy="1338828"/>
          </a:xfrm>
          <a:prstGeom prst="rect">
            <a:avLst/>
          </a:prstGeom>
          <a:noFill/>
        </p:spPr>
        <p:txBody>
          <a:bodyPr wrap="square" rtlCol="0">
            <a:spAutoFit/>
          </a:bodyPr>
          <a:lstStyle/>
          <a:p>
            <a:pPr>
              <a:lnSpc>
                <a:spcPct val="150000"/>
              </a:lnSpc>
            </a:pPr>
            <a:r>
              <a:rPr lang="zh-CN" altLang="zh-CN" b="1" dirty="0"/>
              <a:t>（二）诊断评估指标</a:t>
            </a:r>
            <a:endParaRPr lang="zh-CN" altLang="zh-CN" dirty="0"/>
          </a:p>
          <a:p>
            <a:pPr>
              <a:lnSpc>
                <a:spcPct val="150000"/>
              </a:lnSpc>
            </a:pPr>
            <a:r>
              <a:rPr lang="en-US" altLang="zh-CN" dirty="0" smtClean="0"/>
              <a:t>     2</a:t>
            </a:r>
            <a:r>
              <a:rPr lang="zh-CN" altLang="zh-CN" dirty="0"/>
              <a:t>．具有排除肠结核的诊断能力和诊疗体系，包括结核菌素纯蛋白衍生物（</a:t>
            </a:r>
            <a:r>
              <a:rPr lang="en-US" altLang="zh-CN" dirty="0"/>
              <a:t>PPD</a:t>
            </a:r>
            <a:r>
              <a:rPr lang="zh-CN" altLang="zh-CN" dirty="0"/>
              <a:t>）试验、</a:t>
            </a:r>
            <a:r>
              <a:rPr lang="en-US" altLang="zh-CN" dirty="0"/>
              <a:t>γ-</a:t>
            </a:r>
            <a:r>
              <a:rPr lang="zh-CN" altLang="zh-CN" dirty="0"/>
              <a:t>干扰素释放试验、胸部</a:t>
            </a:r>
            <a:r>
              <a:rPr lang="en-US" altLang="zh-CN" dirty="0"/>
              <a:t>CT</a:t>
            </a:r>
            <a:r>
              <a:rPr lang="zh-CN" altLang="zh-CN" dirty="0"/>
              <a:t>检查、病变组织抗酸染色技术。</a:t>
            </a:r>
            <a:endParaRPr lang="zh-CN" altLang="en-US" dirty="0"/>
          </a:p>
        </p:txBody>
      </p:sp>
    </p:spTree>
    <p:extLst>
      <p:ext uri="{BB962C8B-B14F-4D97-AF65-F5344CB8AC3E}">
        <p14:creationId xmlns:p14="http://schemas.microsoft.com/office/powerpoint/2010/main" val="1893720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9661236" cy="881139"/>
          </a:xfrm>
          <a:prstGeom prst="rect">
            <a:avLst/>
          </a:prstGeom>
          <a:noFill/>
        </p:spPr>
        <p:txBody>
          <a:bodyPr wrap="square" rtlCol="0">
            <a:spAutoFit/>
          </a:bodyPr>
          <a:lstStyle/>
          <a:p>
            <a:pPr>
              <a:lnSpc>
                <a:spcPct val="150000"/>
              </a:lnSpc>
            </a:pPr>
            <a:r>
              <a:rPr lang="zh-CN" altLang="zh-CN" b="1" dirty="0"/>
              <a:t>（二）诊断评估指标</a:t>
            </a:r>
            <a:endParaRPr lang="zh-CN" altLang="zh-CN" dirty="0"/>
          </a:p>
          <a:p>
            <a:pPr>
              <a:lnSpc>
                <a:spcPct val="150000"/>
              </a:lnSpc>
            </a:pPr>
            <a:r>
              <a:rPr lang="en-US" altLang="zh-CN" dirty="0" smtClean="0"/>
              <a:t>     </a:t>
            </a:r>
            <a:r>
              <a:rPr lang="en-US" altLang="zh-CN" dirty="0"/>
              <a:t>3</a:t>
            </a:r>
            <a:r>
              <a:rPr lang="zh-CN" altLang="zh-CN" dirty="0"/>
              <a:t>．具备艰难梭状芽胞杆菌感染检测技术。</a:t>
            </a:r>
          </a:p>
        </p:txBody>
      </p:sp>
    </p:spTree>
    <p:extLst>
      <p:ext uri="{BB962C8B-B14F-4D97-AF65-F5344CB8AC3E}">
        <p14:creationId xmlns:p14="http://schemas.microsoft.com/office/powerpoint/2010/main" val="29796536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9661236" cy="1296637"/>
          </a:xfrm>
          <a:prstGeom prst="rect">
            <a:avLst/>
          </a:prstGeom>
          <a:noFill/>
        </p:spPr>
        <p:txBody>
          <a:bodyPr wrap="square" rtlCol="0">
            <a:spAutoFit/>
          </a:bodyPr>
          <a:lstStyle/>
          <a:p>
            <a:pPr>
              <a:lnSpc>
                <a:spcPct val="150000"/>
              </a:lnSpc>
            </a:pPr>
            <a:r>
              <a:rPr lang="zh-CN" altLang="zh-CN" b="1" dirty="0"/>
              <a:t>（二）诊断评估指标</a:t>
            </a:r>
            <a:endParaRPr lang="zh-CN" altLang="zh-CN" dirty="0"/>
          </a:p>
          <a:p>
            <a:pPr>
              <a:lnSpc>
                <a:spcPct val="150000"/>
              </a:lnSpc>
            </a:pPr>
            <a:r>
              <a:rPr lang="en-US" altLang="zh-CN" dirty="0" smtClean="0"/>
              <a:t>     </a:t>
            </a:r>
            <a:r>
              <a:rPr lang="en-US" altLang="zh-CN" dirty="0"/>
              <a:t>4</a:t>
            </a:r>
            <a:r>
              <a:rPr lang="zh-CN" altLang="zh-CN" dirty="0"/>
              <a:t>．常规进行肝炎病毒感染筛查，包括乙型肝炎病毒（</a:t>
            </a:r>
            <a:r>
              <a:rPr lang="en-US" altLang="zh-CN" dirty="0"/>
              <a:t>HBV</a:t>
            </a:r>
            <a:r>
              <a:rPr lang="zh-CN" altLang="zh-CN" dirty="0"/>
              <a:t>）标志物及</a:t>
            </a:r>
            <a:r>
              <a:rPr lang="en-US" altLang="zh-CN" dirty="0"/>
              <a:t>DNA</a:t>
            </a:r>
            <a:r>
              <a:rPr lang="zh-CN" altLang="zh-CN" dirty="0"/>
              <a:t>检测、丙型肝炎病毒（</a:t>
            </a:r>
            <a:r>
              <a:rPr lang="en-US" altLang="zh-CN" dirty="0"/>
              <a:t>HCV</a:t>
            </a:r>
            <a:r>
              <a:rPr lang="zh-CN" altLang="zh-CN" dirty="0"/>
              <a:t>）抗体测定。</a:t>
            </a:r>
          </a:p>
        </p:txBody>
      </p:sp>
    </p:spTree>
    <p:extLst>
      <p:ext uri="{BB962C8B-B14F-4D97-AF65-F5344CB8AC3E}">
        <p14:creationId xmlns:p14="http://schemas.microsoft.com/office/powerpoint/2010/main" val="3080908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10372436" cy="923330"/>
          </a:xfrm>
          <a:prstGeom prst="rect">
            <a:avLst/>
          </a:prstGeom>
          <a:noFill/>
        </p:spPr>
        <p:txBody>
          <a:bodyPr wrap="square" rtlCol="0">
            <a:spAutoFit/>
          </a:bodyPr>
          <a:lstStyle/>
          <a:p>
            <a:pPr>
              <a:lnSpc>
                <a:spcPct val="150000"/>
              </a:lnSpc>
            </a:pPr>
            <a:r>
              <a:rPr lang="zh-CN" altLang="zh-CN" b="1" dirty="0"/>
              <a:t>（二）诊断评估指标</a:t>
            </a:r>
            <a:endParaRPr lang="zh-CN" altLang="zh-CN" dirty="0"/>
          </a:p>
          <a:p>
            <a:pPr>
              <a:lnSpc>
                <a:spcPct val="150000"/>
              </a:lnSpc>
            </a:pPr>
            <a:r>
              <a:rPr lang="en-US" altLang="zh-CN" dirty="0" smtClean="0"/>
              <a:t>     </a:t>
            </a:r>
            <a:r>
              <a:rPr lang="en-US" altLang="zh-CN" dirty="0"/>
              <a:t>5</a:t>
            </a:r>
            <a:r>
              <a:rPr lang="zh-CN" altLang="zh-CN" dirty="0"/>
              <a:t>．能够常规进行血巨细胞病毒（</a:t>
            </a:r>
            <a:r>
              <a:rPr lang="en-US" altLang="zh-CN" dirty="0"/>
              <a:t>cytomegalovirus</a:t>
            </a:r>
            <a:r>
              <a:rPr lang="zh-CN" altLang="zh-CN" dirty="0"/>
              <a:t>，</a:t>
            </a:r>
            <a:r>
              <a:rPr lang="en-US" altLang="zh-CN" dirty="0"/>
              <a:t>CMV</a:t>
            </a:r>
            <a:r>
              <a:rPr lang="zh-CN" altLang="zh-CN" dirty="0"/>
              <a:t>）</a:t>
            </a:r>
            <a:r>
              <a:rPr lang="en-US" altLang="zh-CN" dirty="0"/>
              <a:t>DNA</a:t>
            </a:r>
            <a:r>
              <a:rPr lang="zh-CN" altLang="zh-CN" dirty="0"/>
              <a:t>检测及</a:t>
            </a:r>
            <a:r>
              <a:rPr lang="en-US" altLang="zh-CN" dirty="0"/>
              <a:t>CMV</a:t>
            </a:r>
            <a:r>
              <a:rPr lang="zh-CN" altLang="zh-CN" dirty="0"/>
              <a:t>免疫组织化学染色。</a:t>
            </a:r>
          </a:p>
        </p:txBody>
      </p:sp>
    </p:spTree>
    <p:extLst>
      <p:ext uri="{BB962C8B-B14F-4D97-AF65-F5344CB8AC3E}">
        <p14:creationId xmlns:p14="http://schemas.microsoft.com/office/powerpoint/2010/main" val="2911198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10372436" cy="1338828"/>
          </a:xfrm>
          <a:prstGeom prst="rect">
            <a:avLst/>
          </a:prstGeom>
          <a:noFill/>
        </p:spPr>
        <p:txBody>
          <a:bodyPr wrap="square" rtlCol="0">
            <a:spAutoFit/>
          </a:bodyPr>
          <a:lstStyle/>
          <a:p>
            <a:pPr>
              <a:lnSpc>
                <a:spcPct val="150000"/>
              </a:lnSpc>
            </a:pPr>
            <a:r>
              <a:rPr lang="zh-CN" altLang="zh-CN" b="1" dirty="0"/>
              <a:t>（三）治疗和随访指标：治疗标准化</a:t>
            </a:r>
            <a:endParaRPr lang="zh-CN" altLang="zh-CN" dirty="0"/>
          </a:p>
          <a:p>
            <a:pPr>
              <a:lnSpc>
                <a:spcPct val="150000"/>
              </a:lnSpc>
            </a:pPr>
            <a:r>
              <a:rPr lang="en-US" altLang="zh-CN" dirty="0" smtClean="0"/>
              <a:t>      1</a:t>
            </a:r>
            <a:r>
              <a:rPr lang="zh-CN" altLang="zh-CN" dirty="0"/>
              <a:t>．患者使用免疫调节药物（如硫唑嘌呤或</a:t>
            </a:r>
            <a:r>
              <a:rPr lang="en-US" altLang="zh-CN" dirty="0"/>
              <a:t>6-</a:t>
            </a:r>
            <a:r>
              <a:rPr lang="zh-CN" altLang="zh-CN" dirty="0"/>
              <a:t>巯基嘌呤、甲氨蝶呤、环孢素、他克莫司、沙利度胺、生物制剂等）前，应签署知情同意书。</a:t>
            </a:r>
          </a:p>
        </p:txBody>
      </p:sp>
    </p:spTree>
    <p:extLst>
      <p:ext uri="{BB962C8B-B14F-4D97-AF65-F5344CB8AC3E}">
        <p14:creationId xmlns:p14="http://schemas.microsoft.com/office/powerpoint/2010/main" val="16560993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10372436" cy="881139"/>
          </a:xfrm>
          <a:prstGeom prst="rect">
            <a:avLst/>
          </a:prstGeom>
          <a:noFill/>
        </p:spPr>
        <p:txBody>
          <a:bodyPr wrap="square" rtlCol="0">
            <a:spAutoFit/>
          </a:bodyPr>
          <a:lstStyle/>
          <a:p>
            <a:pPr>
              <a:lnSpc>
                <a:spcPct val="150000"/>
              </a:lnSpc>
            </a:pPr>
            <a:r>
              <a:rPr lang="zh-CN" altLang="zh-CN" b="1" dirty="0"/>
              <a:t>（三）治疗和随访指标：治疗标准化</a:t>
            </a:r>
            <a:endParaRPr lang="zh-CN" altLang="zh-CN" dirty="0"/>
          </a:p>
          <a:p>
            <a:pPr>
              <a:lnSpc>
                <a:spcPct val="150000"/>
              </a:lnSpc>
            </a:pPr>
            <a:r>
              <a:rPr lang="en-US" altLang="zh-CN" dirty="0" smtClean="0"/>
              <a:t>      </a:t>
            </a:r>
            <a:r>
              <a:rPr lang="en-US" altLang="zh-CN" dirty="0"/>
              <a:t>2</a:t>
            </a:r>
            <a:r>
              <a:rPr lang="zh-CN" altLang="zh-CN" dirty="0"/>
              <a:t>．具备硫嘌呤甲基转移酶（</a:t>
            </a:r>
            <a:r>
              <a:rPr lang="en-US" altLang="zh-CN" dirty="0"/>
              <a:t>TPMT</a:t>
            </a:r>
            <a:r>
              <a:rPr lang="zh-CN" altLang="zh-CN" dirty="0"/>
              <a:t>）基因多态性或</a:t>
            </a:r>
            <a:r>
              <a:rPr lang="en-US" altLang="zh-CN" dirty="0"/>
              <a:t>NUDT15</a:t>
            </a:r>
            <a:r>
              <a:rPr lang="zh-CN" altLang="zh-CN" dirty="0"/>
              <a:t>基因多态性检测手段。</a:t>
            </a:r>
          </a:p>
        </p:txBody>
      </p:sp>
    </p:spTree>
    <p:extLst>
      <p:ext uri="{BB962C8B-B14F-4D97-AF65-F5344CB8AC3E}">
        <p14:creationId xmlns:p14="http://schemas.microsoft.com/office/powerpoint/2010/main" val="1239378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9679710" cy="1338828"/>
          </a:xfrm>
          <a:prstGeom prst="rect">
            <a:avLst/>
          </a:prstGeom>
          <a:noFill/>
        </p:spPr>
        <p:txBody>
          <a:bodyPr wrap="square" rtlCol="0">
            <a:spAutoFit/>
          </a:bodyPr>
          <a:lstStyle/>
          <a:p>
            <a:pPr>
              <a:lnSpc>
                <a:spcPct val="150000"/>
              </a:lnSpc>
            </a:pPr>
            <a:r>
              <a:rPr lang="zh-CN" altLang="zh-CN" b="1" dirty="0"/>
              <a:t>（三）治疗和随访指标：治疗标准化</a:t>
            </a:r>
            <a:endParaRPr lang="zh-CN" altLang="zh-CN" dirty="0"/>
          </a:p>
          <a:p>
            <a:pPr>
              <a:lnSpc>
                <a:spcPct val="150000"/>
              </a:lnSpc>
            </a:pPr>
            <a:r>
              <a:rPr lang="en-US" altLang="zh-CN" dirty="0" smtClean="0"/>
              <a:t>      </a:t>
            </a:r>
            <a:r>
              <a:rPr lang="en-US" altLang="zh-CN" dirty="0"/>
              <a:t>3</a:t>
            </a:r>
            <a:r>
              <a:rPr lang="zh-CN" altLang="zh-CN" dirty="0"/>
              <a:t>．有潜伏结核感染者，在使用糖皮质激素、免疫抑制剂和生物制剂治疗时常规使用预防性抗结核治疗。</a:t>
            </a:r>
          </a:p>
        </p:txBody>
      </p:sp>
    </p:spTree>
    <p:extLst>
      <p:ext uri="{BB962C8B-B14F-4D97-AF65-F5344CB8AC3E}">
        <p14:creationId xmlns:p14="http://schemas.microsoft.com/office/powerpoint/2010/main" val="18112151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9679710" cy="1296637"/>
          </a:xfrm>
          <a:prstGeom prst="rect">
            <a:avLst/>
          </a:prstGeom>
          <a:noFill/>
        </p:spPr>
        <p:txBody>
          <a:bodyPr wrap="square" rtlCol="0">
            <a:spAutoFit/>
          </a:bodyPr>
          <a:lstStyle/>
          <a:p>
            <a:pPr>
              <a:lnSpc>
                <a:spcPct val="150000"/>
              </a:lnSpc>
            </a:pPr>
            <a:r>
              <a:rPr lang="zh-CN" altLang="zh-CN" b="1" dirty="0"/>
              <a:t>（三）治疗和随访指标：治疗标准化</a:t>
            </a:r>
            <a:endParaRPr lang="zh-CN" altLang="zh-CN" dirty="0"/>
          </a:p>
          <a:p>
            <a:pPr>
              <a:lnSpc>
                <a:spcPct val="150000"/>
              </a:lnSpc>
            </a:pPr>
            <a:r>
              <a:rPr lang="en-US" altLang="zh-CN" dirty="0" smtClean="0"/>
              <a:t>      </a:t>
            </a:r>
            <a:r>
              <a:rPr lang="en-US" altLang="zh-CN" dirty="0"/>
              <a:t>4</a:t>
            </a:r>
            <a:r>
              <a:rPr lang="zh-CN" altLang="zh-CN" dirty="0"/>
              <a:t>．乙型肝炎病毒表面抗原（</a:t>
            </a:r>
            <a:r>
              <a:rPr lang="en-US" altLang="zh-CN" dirty="0" err="1"/>
              <a:t>HBsAg</a:t>
            </a:r>
            <a:r>
              <a:rPr lang="zh-CN" altLang="zh-CN" dirty="0"/>
              <a:t>）阳性者在糖皮质激素、免疫抑制剂及生物制剂治疗前应行抗病毒治疗，持续至免疫抑制治疗停止后至少</a:t>
            </a:r>
            <a:r>
              <a:rPr lang="en-US" altLang="zh-CN" dirty="0"/>
              <a:t>12</a:t>
            </a:r>
            <a:r>
              <a:rPr lang="zh-CN" altLang="zh-CN" dirty="0"/>
              <a:t>个月。</a:t>
            </a:r>
          </a:p>
        </p:txBody>
      </p:sp>
    </p:spTree>
    <p:extLst>
      <p:ext uri="{BB962C8B-B14F-4D97-AF65-F5344CB8AC3E}">
        <p14:creationId xmlns:p14="http://schemas.microsoft.com/office/powerpoint/2010/main" val="4259255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1" y="618836"/>
            <a:ext cx="10492509" cy="1615827"/>
          </a:xfrm>
          <a:prstGeom prst="rect">
            <a:avLst/>
          </a:prstGeom>
          <a:noFill/>
        </p:spPr>
        <p:txBody>
          <a:bodyPr wrap="square" rtlCol="0">
            <a:spAutoFit/>
          </a:bodyPr>
          <a:lstStyle/>
          <a:p>
            <a:pPr>
              <a:lnSpc>
                <a:spcPct val="150000"/>
              </a:lnSpc>
            </a:pPr>
            <a:r>
              <a:rPr lang="zh-CN" altLang="zh-CN" b="1" dirty="0" smtClean="0"/>
              <a:t>（</a:t>
            </a:r>
            <a:r>
              <a:rPr lang="zh-CN" altLang="zh-CN" b="1" dirty="0"/>
              <a:t>一）基本人员配备和架构设施指标</a:t>
            </a:r>
            <a:endParaRPr lang="zh-CN" altLang="zh-CN" dirty="0"/>
          </a:p>
          <a:p>
            <a:pPr>
              <a:lnSpc>
                <a:spcPct val="150000"/>
              </a:lnSpc>
            </a:pPr>
            <a:r>
              <a:rPr lang="en-US" altLang="zh-CN" dirty="0" smtClean="0"/>
              <a:t>      1</a:t>
            </a:r>
            <a:r>
              <a:rPr lang="zh-CN" altLang="zh-CN" dirty="0"/>
              <a:t>．</a:t>
            </a:r>
            <a:r>
              <a:rPr lang="en-US" altLang="zh-CN" dirty="0"/>
              <a:t>IBD</a:t>
            </a:r>
            <a:r>
              <a:rPr lang="zh-CN" altLang="zh-CN" dirty="0"/>
              <a:t>诊治中心有由固定的消化内科、影像科、病理科、胃肠外科医师参与的多学科诊疗核心团队，并定期开展多学科病例讨论，至少每个月</a:t>
            </a:r>
            <a:r>
              <a:rPr lang="en-US" altLang="zh-CN" dirty="0"/>
              <a:t>2</a:t>
            </a:r>
            <a:r>
              <a:rPr lang="zh-CN" altLang="zh-CN" dirty="0"/>
              <a:t>次。</a:t>
            </a:r>
          </a:p>
          <a:p>
            <a:endParaRPr lang="zh-CN" altLang="en-US" dirty="0"/>
          </a:p>
        </p:txBody>
      </p:sp>
    </p:spTree>
    <p:extLst>
      <p:ext uri="{BB962C8B-B14F-4D97-AF65-F5344CB8AC3E}">
        <p14:creationId xmlns:p14="http://schemas.microsoft.com/office/powerpoint/2010/main" val="30301053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9679710" cy="881139"/>
          </a:xfrm>
          <a:prstGeom prst="rect">
            <a:avLst/>
          </a:prstGeom>
          <a:noFill/>
        </p:spPr>
        <p:txBody>
          <a:bodyPr wrap="square" rtlCol="0">
            <a:spAutoFit/>
          </a:bodyPr>
          <a:lstStyle/>
          <a:p>
            <a:pPr>
              <a:lnSpc>
                <a:spcPct val="150000"/>
              </a:lnSpc>
            </a:pPr>
            <a:r>
              <a:rPr lang="zh-CN" altLang="zh-CN" b="1" dirty="0"/>
              <a:t>（三）治疗和随访指标：治疗标准化</a:t>
            </a:r>
            <a:endParaRPr lang="zh-CN" altLang="zh-CN" dirty="0"/>
          </a:p>
          <a:p>
            <a:pPr>
              <a:lnSpc>
                <a:spcPct val="150000"/>
              </a:lnSpc>
            </a:pPr>
            <a:r>
              <a:rPr lang="en-US" altLang="zh-CN" dirty="0" smtClean="0"/>
              <a:t>      </a:t>
            </a:r>
            <a:r>
              <a:rPr lang="en-US" altLang="zh-CN" dirty="0"/>
              <a:t>5</a:t>
            </a:r>
            <a:r>
              <a:rPr lang="zh-CN" altLang="zh-CN" dirty="0"/>
              <a:t>．按照指南使用及撤离糖皮质激素，不使用糖皮质激素进行维持治疗。</a:t>
            </a:r>
          </a:p>
        </p:txBody>
      </p:sp>
    </p:spTree>
    <p:extLst>
      <p:ext uri="{BB962C8B-B14F-4D97-AF65-F5344CB8AC3E}">
        <p14:creationId xmlns:p14="http://schemas.microsoft.com/office/powerpoint/2010/main" val="2899784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9679710" cy="1296637"/>
          </a:xfrm>
          <a:prstGeom prst="rect">
            <a:avLst/>
          </a:prstGeom>
          <a:noFill/>
        </p:spPr>
        <p:txBody>
          <a:bodyPr wrap="square" rtlCol="0">
            <a:spAutoFit/>
          </a:bodyPr>
          <a:lstStyle/>
          <a:p>
            <a:pPr>
              <a:lnSpc>
                <a:spcPct val="150000"/>
              </a:lnSpc>
            </a:pPr>
            <a:r>
              <a:rPr lang="zh-CN" altLang="zh-CN" b="1" dirty="0"/>
              <a:t>（三）治疗和随访指标：治疗标准化</a:t>
            </a:r>
            <a:endParaRPr lang="zh-CN" altLang="zh-CN" dirty="0"/>
          </a:p>
          <a:p>
            <a:pPr>
              <a:lnSpc>
                <a:spcPct val="150000"/>
              </a:lnSpc>
            </a:pPr>
            <a:r>
              <a:rPr lang="en-US" altLang="zh-CN" dirty="0" smtClean="0"/>
              <a:t>      </a:t>
            </a:r>
            <a:r>
              <a:rPr lang="en-US" altLang="zh-CN" dirty="0"/>
              <a:t>6</a:t>
            </a:r>
            <a:r>
              <a:rPr lang="zh-CN" altLang="zh-CN" dirty="0"/>
              <a:t>．能够主动对激素抵抗或者依赖的患者进行免疫抑制剂和生物制剂治疗，有二线免疫抑制剂或生物制剂的使用经验。</a:t>
            </a:r>
          </a:p>
        </p:txBody>
      </p:sp>
    </p:spTree>
    <p:extLst>
      <p:ext uri="{BB962C8B-B14F-4D97-AF65-F5344CB8AC3E}">
        <p14:creationId xmlns:p14="http://schemas.microsoft.com/office/powerpoint/2010/main" val="24136640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9679710" cy="881139"/>
          </a:xfrm>
          <a:prstGeom prst="rect">
            <a:avLst/>
          </a:prstGeom>
          <a:noFill/>
        </p:spPr>
        <p:txBody>
          <a:bodyPr wrap="square" rtlCol="0">
            <a:spAutoFit/>
          </a:bodyPr>
          <a:lstStyle/>
          <a:p>
            <a:pPr>
              <a:lnSpc>
                <a:spcPct val="150000"/>
              </a:lnSpc>
            </a:pPr>
            <a:r>
              <a:rPr lang="zh-CN" altLang="zh-CN" b="1" dirty="0"/>
              <a:t>（三）治疗和随访指标：治疗标准化</a:t>
            </a:r>
            <a:endParaRPr lang="zh-CN" altLang="zh-CN" dirty="0"/>
          </a:p>
          <a:p>
            <a:pPr>
              <a:lnSpc>
                <a:spcPct val="150000"/>
              </a:lnSpc>
            </a:pPr>
            <a:r>
              <a:rPr lang="en-US" altLang="zh-CN" dirty="0" smtClean="0"/>
              <a:t>      </a:t>
            </a:r>
            <a:r>
              <a:rPr lang="en-US" altLang="zh-CN" dirty="0"/>
              <a:t>7</a:t>
            </a:r>
            <a:r>
              <a:rPr lang="zh-CN" altLang="zh-CN" dirty="0"/>
              <a:t>．有能力处理妊娠期患者，包括使用激素、免疫抑制剂或生物制剂的经验。</a:t>
            </a:r>
          </a:p>
        </p:txBody>
      </p:sp>
    </p:spTree>
    <p:extLst>
      <p:ext uri="{BB962C8B-B14F-4D97-AF65-F5344CB8AC3E}">
        <p14:creationId xmlns:p14="http://schemas.microsoft.com/office/powerpoint/2010/main" val="18716695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9679710" cy="1338828"/>
          </a:xfrm>
          <a:prstGeom prst="rect">
            <a:avLst/>
          </a:prstGeom>
          <a:noFill/>
        </p:spPr>
        <p:txBody>
          <a:bodyPr wrap="square" rtlCol="0">
            <a:spAutoFit/>
          </a:bodyPr>
          <a:lstStyle/>
          <a:p>
            <a:pPr>
              <a:lnSpc>
                <a:spcPct val="150000"/>
              </a:lnSpc>
            </a:pPr>
            <a:r>
              <a:rPr lang="zh-CN" altLang="zh-CN" b="1" dirty="0"/>
              <a:t>（三）治疗和随访指标：治疗标准化</a:t>
            </a:r>
            <a:endParaRPr lang="zh-CN" altLang="zh-CN" dirty="0"/>
          </a:p>
          <a:p>
            <a:pPr>
              <a:lnSpc>
                <a:spcPct val="150000"/>
              </a:lnSpc>
            </a:pPr>
            <a:r>
              <a:rPr lang="en-US" altLang="zh-CN" dirty="0" smtClean="0"/>
              <a:t>      </a:t>
            </a:r>
            <a:r>
              <a:rPr lang="en-US" altLang="zh-CN" dirty="0"/>
              <a:t>8</a:t>
            </a:r>
            <a:r>
              <a:rPr lang="zh-CN" altLang="zh-CN" dirty="0"/>
              <a:t>．具备进行</a:t>
            </a:r>
            <a:r>
              <a:rPr lang="en-US" altLang="zh-CN" dirty="0"/>
              <a:t>IBD</a:t>
            </a:r>
            <a:r>
              <a:rPr lang="zh-CN" altLang="zh-CN" dirty="0"/>
              <a:t>内镜下治疗如狭窄扩张、切开、放置肠梗阻导管等能力。</a:t>
            </a:r>
          </a:p>
          <a:p>
            <a:pPr>
              <a:lnSpc>
                <a:spcPct val="150000"/>
              </a:lnSpc>
            </a:pPr>
            <a:endParaRPr lang="zh-CN" altLang="zh-CN" dirty="0"/>
          </a:p>
        </p:txBody>
      </p:sp>
    </p:spTree>
    <p:extLst>
      <p:ext uri="{BB962C8B-B14F-4D97-AF65-F5344CB8AC3E}">
        <p14:creationId xmlns:p14="http://schemas.microsoft.com/office/powerpoint/2010/main" val="28629014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9679710" cy="1296637"/>
          </a:xfrm>
          <a:prstGeom prst="rect">
            <a:avLst/>
          </a:prstGeom>
          <a:noFill/>
        </p:spPr>
        <p:txBody>
          <a:bodyPr wrap="square" rtlCol="0">
            <a:spAutoFit/>
          </a:bodyPr>
          <a:lstStyle/>
          <a:p>
            <a:pPr>
              <a:lnSpc>
                <a:spcPct val="150000"/>
              </a:lnSpc>
            </a:pPr>
            <a:r>
              <a:rPr lang="zh-CN" altLang="zh-CN" b="1" dirty="0"/>
              <a:t>（三）治疗和随访指标：治疗标准化</a:t>
            </a:r>
            <a:endParaRPr lang="zh-CN" altLang="zh-CN" dirty="0"/>
          </a:p>
          <a:p>
            <a:pPr>
              <a:lnSpc>
                <a:spcPct val="150000"/>
              </a:lnSpc>
            </a:pPr>
            <a:r>
              <a:rPr lang="en-US" altLang="zh-CN" dirty="0" smtClean="0"/>
              <a:t>      </a:t>
            </a:r>
            <a:r>
              <a:rPr lang="en-US" altLang="zh-CN" dirty="0"/>
              <a:t>9</a:t>
            </a:r>
            <a:r>
              <a:rPr lang="zh-CN" altLang="zh-CN" dirty="0"/>
              <a:t>．具备进行</a:t>
            </a:r>
            <a:r>
              <a:rPr lang="en-US" altLang="zh-CN" dirty="0"/>
              <a:t>IBD</a:t>
            </a:r>
            <a:r>
              <a:rPr lang="zh-CN" altLang="zh-CN" dirty="0"/>
              <a:t>手术指征及并发症的评估能力，并且有积极的围手术期处理经验。</a:t>
            </a:r>
          </a:p>
          <a:p>
            <a:pPr>
              <a:lnSpc>
                <a:spcPct val="150000"/>
              </a:lnSpc>
            </a:pPr>
            <a:endParaRPr lang="zh-CN" altLang="zh-CN" dirty="0"/>
          </a:p>
        </p:txBody>
      </p:sp>
    </p:spTree>
    <p:extLst>
      <p:ext uri="{BB962C8B-B14F-4D97-AF65-F5344CB8AC3E}">
        <p14:creationId xmlns:p14="http://schemas.microsoft.com/office/powerpoint/2010/main" val="27061584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9679710" cy="1296637"/>
          </a:xfrm>
          <a:prstGeom prst="rect">
            <a:avLst/>
          </a:prstGeom>
          <a:noFill/>
        </p:spPr>
        <p:txBody>
          <a:bodyPr wrap="square" rtlCol="0">
            <a:spAutoFit/>
          </a:bodyPr>
          <a:lstStyle/>
          <a:p>
            <a:pPr>
              <a:lnSpc>
                <a:spcPct val="150000"/>
              </a:lnSpc>
            </a:pPr>
            <a:r>
              <a:rPr lang="zh-CN" altLang="zh-CN" b="1" dirty="0"/>
              <a:t>（三）治疗和随访指标：治疗标准化</a:t>
            </a:r>
            <a:endParaRPr lang="zh-CN" altLang="zh-CN" dirty="0"/>
          </a:p>
          <a:p>
            <a:pPr>
              <a:lnSpc>
                <a:spcPct val="150000"/>
              </a:lnSpc>
            </a:pPr>
            <a:r>
              <a:rPr lang="en-US" altLang="zh-CN" dirty="0" smtClean="0"/>
              <a:t>      </a:t>
            </a:r>
            <a:r>
              <a:rPr lang="en-US" altLang="zh-CN" dirty="0"/>
              <a:t>10.</a:t>
            </a:r>
            <a:r>
              <a:rPr lang="zh-CN" altLang="zh-CN" dirty="0"/>
              <a:t>有专人负责造瘘口及空肠营养管护理，有生物制剂配制及使用的能力。</a:t>
            </a:r>
          </a:p>
          <a:p>
            <a:pPr>
              <a:lnSpc>
                <a:spcPct val="150000"/>
              </a:lnSpc>
            </a:pPr>
            <a:endParaRPr lang="zh-CN" altLang="zh-CN" dirty="0"/>
          </a:p>
        </p:txBody>
      </p:sp>
    </p:spTree>
    <p:extLst>
      <p:ext uri="{BB962C8B-B14F-4D97-AF65-F5344CB8AC3E}">
        <p14:creationId xmlns:p14="http://schemas.microsoft.com/office/powerpoint/2010/main" val="28717383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9679710" cy="1338828"/>
          </a:xfrm>
          <a:prstGeom prst="rect">
            <a:avLst/>
          </a:prstGeom>
          <a:noFill/>
        </p:spPr>
        <p:txBody>
          <a:bodyPr wrap="square" rtlCol="0">
            <a:spAutoFit/>
          </a:bodyPr>
          <a:lstStyle/>
          <a:p>
            <a:pPr>
              <a:lnSpc>
                <a:spcPct val="150000"/>
              </a:lnSpc>
            </a:pPr>
            <a:r>
              <a:rPr lang="zh-CN" altLang="zh-CN" b="1" dirty="0"/>
              <a:t>（四）治疗和随访质控指标：随访标准化</a:t>
            </a:r>
            <a:endParaRPr lang="zh-CN" altLang="zh-CN" dirty="0"/>
          </a:p>
          <a:p>
            <a:pPr>
              <a:lnSpc>
                <a:spcPct val="150000"/>
              </a:lnSpc>
            </a:pPr>
            <a:r>
              <a:rPr lang="en-US" altLang="zh-CN" dirty="0" smtClean="0"/>
              <a:t>      1</a:t>
            </a:r>
            <a:r>
              <a:rPr lang="zh-CN" altLang="zh-CN" dirty="0"/>
              <a:t>．有连续性的随访计划，每位患者有随访的纸质文档资料或电子随访档案。</a:t>
            </a:r>
          </a:p>
          <a:p>
            <a:pPr>
              <a:lnSpc>
                <a:spcPct val="150000"/>
              </a:lnSpc>
            </a:pPr>
            <a:endParaRPr lang="zh-CN" altLang="zh-CN" dirty="0"/>
          </a:p>
        </p:txBody>
      </p:sp>
    </p:spTree>
    <p:extLst>
      <p:ext uri="{BB962C8B-B14F-4D97-AF65-F5344CB8AC3E}">
        <p14:creationId xmlns:p14="http://schemas.microsoft.com/office/powerpoint/2010/main" val="17532680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9679710" cy="1296637"/>
          </a:xfrm>
          <a:prstGeom prst="rect">
            <a:avLst/>
          </a:prstGeom>
          <a:noFill/>
        </p:spPr>
        <p:txBody>
          <a:bodyPr wrap="square" rtlCol="0">
            <a:spAutoFit/>
          </a:bodyPr>
          <a:lstStyle/>
          <a:p>
            <a:pPr>
              <a:lnSpc>
                <a:spcPct val="150000"/>
              </a:lnSpc>
            </a:pPr>
            <a:r>
              <a:rPr lang="zh-CN" altLang="zh-CN" b="1" dirty="0"/>
              <a:t>（四）治疗和随访质控指标：随访标准化</a:t>
            </a:r>
            <a:endParaRPr lang="zh-CN" altLang="zh-CN" dirty="0"/>
          </a:p>
          <a:p>
            <a:pPr>
              <a:lnSpc>
                <a:spcPct val="150000"/>
              </a:lnSpc>
            </a:pPr>
            <a:r>
              <a:rPr lang="en-US" altLang="zh-CN" dirty="0" smtClean="0"/>
              <a:t>      </a:t>
            </a:r>
            <a:r>
              <a:rPr lang="en-US" altLang="zh-CN" dirty="0"/>
              <a:t>2</a:t>
            </a:r>
            <a:r>
              <a:rPr lang="zh-CN" altLang="zh-CN" dirty="0"/>
              <a:t>．有按相关指南进行肿瘤监测的计划及操作流程。</a:t>
            </a:r>
          </a:p>
          <a:p>
            <a:pPr>
              <a:lnSpc>
                <a:spcPct val="150000"/>
              </a:lnSpc>
            </a:pPr>
            <a:endParaRPr lang="zh-CN" altLang="zh-CN" dirty="0"/>
          </a:p>
        </p:txBody>
      </p:sp>
    </p:spTree>
    <p:extLst>
      <p:ext uri="{BB962C8B-B14F-4D97-AF65-F5344CB8AC3E}">
        <p14:creationId xmlns:p14="http://schemas.microsoft.com/office/powerpoint/2010/main" val="30979824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1" y="618836"/>
            <a:ext cx="10049163" cy="2169825"/>
          </a:xfrm>
          <a:prstGeom prst="rect">
            <a:avLst/>
          </a:prstGeom>
          <a:noFill/>
        </p:spPr>
        <p:txBody>
          <a:bodyPr wrap="square" rtlCol="0">
            <a:spAutoFit/>
          </a:bodyPr>
          <a:lstStyle/>
          <a:p>
            <a:pPr>
              <a:lnSpc>
                <a:spcPct val="150000"/>
              </a:lnSpc>
            </a:pPr>
            <a:r>
              <a:rPr lang="zh-CN" altLang="zh-CN" b="1" dirty="0"/>
              <a:t>（五）人文管理质控指标</a:t>
            </a:r>
            <a:endParaRPr lang="zh-CN" altLang="zh-CN" dirty="0"/>
          </a:p>
          <a:p>
            <a:pPr>
              <a:lnSpc>
                <a:spcPct val="150000"/>
              </a:lnSpc>
            </a:pPr>
            <a:r>
              <a:rPr lang="en-US" altLang="zh-CN" dirty="0" smtClean="0"/>
              <a:t>      1</a:t>
            </a:r>
            <a:r>
              <a:rPr lang="zh-CN" altLang="zh-CN" dirty="0"/>
              <a:t>．有对下级医院及</a:t>
            </a:r>
            <a:r>
              <a:rPr lang="en-US" altLang="zh-CN" dirty="0"/>
              <a:t>IBD</a:t>
            </a:r>
            <a:r>
              <a:rPr lang="zh-CN" altLang="zh-CN" dirty="0"/>
              <a:t>专科医师的培训的能力。区域</a:t>
            </a:r>
            <a:r>
              <a:rPr lang="en-US" altLang="zh-CN" dirty="0"/>
              <a:t>IBD</a:t>
            </a:r>
            <a:r>
              <a:rPr lang="zh-CN" altLang="zh-CN" dirty="0"/>
              <a:t>诊治中心有培训</a:t>
            </a:r>
            <a:r>
              <a:rPr lang="en-US" altLang="zh-CN" dirty="0"/>
              <a:t>IBD</a:t>
            </a:r>
            <a:r>
              <a:rPr lang="zh-CN" altLang="zh-CN" dirty="0"/>
              <a:t>专科医师的能力；卓越</a:t>
            </a:r>
            <a:r>
              <a:rPr lang="en-US" altLang="zh-CN" dirty="0"/>
              <a:t>IBD</a:t>
            </a:r>
            <a:r>
              <a:rPr lang="zh-CN" altLang="zh-CN" dirty="0"/>
              <a:t>诊治中心具备指导下级中心或医院开展</a:t>
            </a:r>
            <a:r>
              <a:rPr lang="en-US" altLang="zh-CN" dirty="0"/>
              <a:t>IBD</a:t>
            </a:r>
            <a:r>
              <a:rPr lang="zh-CN" altLang="zh-CN" dirty="0"/>
              <a:t>诊疗的能力，以及开展</a:t>
            </a:r>
            <a:r>
              <a:rPr lang="en-US" altLang="zh-CN" dirty="0"/>
              <a:t>IBD</a:t>
            </a:r>
            <a:r>
              <a:rPr lang="zh-CN" altLang="zh-CN" dirty="0"/>
              <a:t>新知识、新技能培训的能力。</a:t>
            </a:r>
          </a:p>
          <a:p>
            <a:pPr>
              <a:lnSpc>
                <a:spcPct val="150000"/>
              </a:lnSpc>
            </a:pPr>
            <a:endParaRPr lang="zh-CN" altLang="zh-CN" dirty="0"/>
          </a:p>
        </p:txBody>
      </p:sp>
    </p:spTree>
    <p:extLst>
      <p:ext uri="{BB962C8B-B14F-4D97-AF65-F5344CB8AC3E}">
        <p14:creationId xmlns:p14="http://schemas.microsoft.com/office/powerpoint/2010/main" val="793343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1" y="618836"/>
            <a:ext cx="10049163" cy="1712135"/>
          </a:xfrm>
          <a:prstGeom prst="rect">
            <a:avLst/>
          </a:prstGeom>
          <a:noFill/>
        </p:spPr>
        <p:txBody>
          <a:bodyPr wrap="square" rtlCol="0">
            <a:spAutoFit/>
          </a:bodyPr>
          <a:lstStyle/>
          <a:p>
            <a:pPr>
              <a:lnSpc>
                <a:spcPct val="150000"/>
              </a:lnSpc>
            </a:pPr>
            <a:r>
              <a:rPr lang="zh-CN" altLang="zh-CN" b="1" dirty="0"/>
              <a:t>（五）人文管理质控指标</a:t>
            </a:r>
            <a:endParaRPr lang="zh-CN" altLang="zh-CN" dirty="0"/>
          </a:p>
          <a:p>
            <a:pPr>
              <a:lnSpc>
                <a:spcPct val="150000"/>
              </a:lnSpc>
            </a:pPr>
            <a:r>
              <a:rPr lang="en-US" altLang="zh-CN" dirty="0" smtClean="0"/>
              <a:t>     2</a:t>
            </a:r>
            <a:r>
              <a:rPr lang="zh-CN" altLang="zh-CN" dirty="0"/>
              <a:t>．患者教育和沟通。定期开展患者教育活动，建立合理的联系方式和在线沟通渠道，给</a:t>
            </a:r>
            <a:r>
              <a:rPr lang="en-US" altLang="zh-CN" dirty="0"/>
              <a:t>IBD</a:t>
            </a:r>
            <a:r>
              <a:rPr lang="zh-CN" altLang="zh-CN" dirty="0"/>
              <a:t>患者提供科普资料及印有中心地址、电话及开诊时间的卡片。</a:t>
            </a:r>
          </a:p>
          <a:p>
            <a:pPr>
              <a:lnSpc>
                <a:spcPct val="150000"/>
              </a:lnSpc>
            </a:pPr>
            <a:endParaRPr lang="zh-CN" altLang="zh-CN" dirty="0"/>
          </a:p>
        </p:txBody>
      </p:sp>
    </p:spTree>
    <p:extLst>
      <p:ext uri="{BB962C8B-B14F-4D97-AF65-F5344CB8AC3E}">
        <p14:creationId xmlns:p14="http://schemas.microsoft.com/office/powerpoint/2010/main" val="1758246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8275782" cy="1200329"/>
          </a:xfrm>
          <a:prstGeom prst="rect">
            <a:avLst/>
          </a:prstGeom>
          <a:noFill/>
        </p:spPr>
        <p:txBody>
          <a:bodyPr wrap="square" rtlCol="0">
            <a:spAutoFit/>
          </a:bodyPr>
          <a:lstStyle/>
          <a:p>
            <a:pPr>
              <a:lnSpc>
                <a:spcPct val="150000"/>
              </a:lnSpc>
            </a:pPr>
            <a:r>
              <a:rPr lang="zh-CN" altLang="zh-CN" b="1" dirty="0"/>
              <a:t>（一）基本人员配备和架构设施指标</a:t>
            </a:r>
            <a:endParaRPr lang="zh-CN" altLang="zh-CN" dirty="0"/>
          </a:p>
          <a:p>
            <a:pPr>
              <a:lnSpc>
                <a:spcPct val="150000"/>
              </a:lnSpc>
            </a:pPr>
            <a:r>
              <a:rPr lang="en-US" altLang="zh-CN" dirty="0" smtClean="0"/>
              <a:t>      2</a:t>
            </a:r>
            <a:r>
              <a:rPr lang="zh-CN" altLang="zh-CN" dirty="0"/>
              <a:t>．</a:t>
            </a:r>
            <a:r>
              <a:rPr lang="en-US" altLang="zh-CN" dirty="0"/>
              <a:t>IBD</a:t>
            </a:r>
            <a:r>
              <a:rPr lang="zh-CN" altLang="zh-CN" dirty="0"/>
              <a:t>诊治中心有固定的临床营养医师。</a:t>
            </a:r>
          </a:p>
          <a:p>
            <a:endParaRPr lang="zh-CN" altLang="en-US" dirty="0"/>
          </a:p>
        </p:txBody>
      </p:sp>
    </p:spTree>
    <p:extLst>
      <p:ext uri="{BB962C8B-B14F-4D97-AF65-F5344CB8AC3E}">
        <p14:creationId xmlns:p14="http://schemas.microsoft.com/office/powerpoint/2010/main" val="2806346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8275782" cy="1200329"/>
          </a:xfrm>
          <a:prstGeom prst="rect">
            <a:avLst/>
          </a:prstGeom>
          <a:noFill/>
        </p:spPr>
        <p:txBody>
          <a:bodyPr wrap="square" rtlCol="0">
            <a:spAutoFit/>
          </a:bodyPr>
          <a:lstStyle/>
          <a:p>
            <a:pPr>
              <a:lnSpc>
                <a:spcPct val="150000"/>
              </a:lnSpc>
            </a:pPr>
            <a:r>
              <a:rPr lang="zh-CN" altLang="zh-CN" b="1" dirty="0"/>
              <a:t>（一）基本人员配备和架构设施指标</a:t>
            </a:r>
            <a:endParaRPr lang="zh-CN" altLang="zh-CN" dirty="0"/>
          </a:p>
          <a:p>
            <a:pPr>
              <a:lnSpc>
                <a:spcPct val="150000"/>
              </a:lnSpc>
            </a:pPr>
            <a:r>
              <a:rPr lang="en-US" altLang="zh-CN" dirty="0" smtClean="0"/>
              <a:t>      </a:t>
            </a:r>
            <a:r>
              <a:rPr lang="en-US" altLang="zh-CN" dirty="0"/>
              <a:t>3</a:t>
            </a:r>
            <a:r>
              <a:rPr lang="zh-CN" altLang="zh-CN" dirty="0"/>
              <a:t>．</a:t>
            </a:r>
            <a:r>
              <a:rPr lang="en-US" altLang="zh-CN" dirty="0"/>
              <a:t>IBD</a:t>
            </a:r>
            <a:r>
              <a:rPr lang="zh-CN" altLang="zh-CN" dirty="0"/>
              <a:t>诊治中心有固定的专业护士。</a:t>
            </a:r>
          </a:p>
          <a:p>
            <a:endParaRPr lang="zh-CN" altLang="en-US" dirty="0"/>
          </a:p>
        </p:txBody>
      </p:sp>
    </p:spTree>
    <p:extLst>
      <p:ext uri="{BB962C8B-B14F-4D97-AF65-F5344CB8AC3E}">
        <p14:creationId xmlns:p14="http://schemas.microsoft.com/office/powerpoint/2010/main" val="1219476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8275782" cy="1200329"/>
          </a:xfrm>
          <a:prstGeom prst="rect">
            <a:avLst/>
          </a:prstGeom>
          <a:noFill/>
        </p:spPr>
        <p:txBody>
          <a:bodyPr wrap="square" rtlCol="0">
            <a:spAutoFit/>
          </a:bodyPr>
          <a:lstStyle/>
          <a:p>
            <a:pPr>
              <a:lnSpc>
                <a:spcPct val="150000"/>
              </a:lnSpc>
            </a:pPr>
            <a:r>
              <a:rPr lang="zh-CN" altLang="zh-CN" b="1" dirty="0"/>
              <a:t>（一）基本人员配备和架构设施指标</a:t>
            </a:r>
            <a:endParaRPr lang="zh-CN" altLang="zh-CN" dirty="0"/>
          </a:p>
          <a:p>
            <a:pPr>
              <a:lnSpc>
                <a:spcPct val="150000"/>
              </a:lnSpc>
            </a:pPr>
            <a:r>
              <a:rPr lang="en-US" altLang="zh-CN" dirty="0" smtClean="0"/>
              <a:t>      </a:t>
            </a:r>
            <a:r>
              <a:rPr lang="en-US" altLang="zh-CN" dirty="0"/>
              <a:t>4</a:t>
            </a:r>
            <a:r>
              <a:rPr lang="zh-CN" altLang="zh-CN" dirty="0"/>
              <a:t>．</a:t>
            </a:r>
            <a:r>
              <a:rPr lang="en-US" altLang="zh-CN" dirty="0"/>
              <a:t>IBD</a:t>
            </a:r>
            <a:r>
              <a:rPr lang="zh-CN" altLang="zh-CN" dirty="0"/>
              <a:t>诊治中心有专病门诊单元。</a:t>
            </a:r>
          </a:p>
          <a:p>
            <a:endParaRPr lang="zh-CN" altLang="en-US" dirty="0"/>
          </a:p>
        </p:txBody>
      </p:sp>
    </p:spTree>
    <p:extLst>
      <p:ext uri="{BB962C8B-B14F-4D97-AF65-F5344CB8AC3E}">
        <p14:creationId xmlns:p14="http://schemas.microsoft.com/office/powerpoint/2010/main" val="2123697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9190182" cy="1200329"/>
          </a:xfrm>
          <a:prstGeom prst="rect">
            <a:avLst/>
          </a:prstGeom>
          <a:noFill/>
        </p:spPr>
        <p:txBody>
          <a:bodyPr wrap="square" rtlCol="0">
            <a:spAutoFit/>
          </a:bodyPr>
          <a:lstStyle/>
          <a:p>
            <a:pPr>
              <a:lnSpc>
                <a:spcPct val="150000"/>
              </a:lnSpc>
            </a:pPr>
            <a:r>
              <a:rPr lang="zh-CN" altLang="zh-CN" b="1" dirty="0"/>
              <a:t>（一）基本人员配备和架构设施指标</a:t>
            </a:r>
            <a:endParaRPr lang="zh-CN" altLang="zh-CN" dirty="0"/>
          </a:p>
          <a:p>
            <a:pPr>
              <a:lnSpc>
                <a:spcPct val="150000"/>
              </a:lnSpc>
            </a:pPr>
            <a:r>
              <a:rPr lang="en-US" altLang="zh-CN" dirty="0" smtClean="0"/>
              <a:t>      </a:t>
            </a:r>
            <a:r>
              <a:rPr lang="en-US" altLang="zh-CN" dirty="0"/>
              <a:t>5</a:t>
            </a:r>
            <a:r>
              <a:rPr lang="zh-CN" altLang="zh-CN" dirty="0"/>
              <a:t>．</a:t>
            </a:r>
            <a:r>
              <a:rPr lang="en-US" altLang="zh-CN" dirty="0"/>
              <a:t>IBD</a:t>
            </a:r>
            <a:r>
              <a:rPr lang="zh-CN" altLang="zh-CN" dirty="0"/>
              <a:t>诊治中心有相对固定的数目合理的</a:t>
            </a:r>
            <a:r>
              <a:rPr lang="en-US" altLang="zh-CN" dirty="0"/>
              <a:t>IBD</a:t>
            </a:r>
            <a:r>
              <a:rPr lang="zh-CN" altLang="zh-CN" dirty="0"/>
              <a:t>患者诊治床位或设立</a:t>
            </a:r>
            <a:r>
              <a:rPr lang="en-US" altLang="zh-CN" dirty="0"/>
              <a:t>IBD</a:t>
            </a:r>
            <a:r>
              <a:rPr lang="zh-CN" altLang="zh-CN" dirty="0"/>
              <a:t>专科病房。</a:t>
            </a:r>
          </a:p>
          <a:p>
            <a:endParaRPr lang="zh-CN" altLang="en-US" dirty="0"/>
          </a:p>
        </p:txBody>
      </p:sp>
    </p:spTree>
    <p:extLst>
      <p:ext uri="{BB962C8B-B14F-4D97-AF65-F5344CB8AC3E}">
        <p14:creationId xmlns:p14="http://schemas.microsoft.com/office/powerpoint/2010/main" val="3785793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9190182" cy="1200329"/>
          </a:xfrm>
          <a:prstGeom prst="rect">
            <a:avLst/>
          </a:prstGeom>
          <a:noFill/>
        </p:spPr>
        <p:txBody>
          <a:bodyPr wrap="square" rtlCol="0">
            <a:spAutoFit/>
          </a:bodyPr>
          <a:lstStyle/>
          <a:p>
            <a:pPr>
              <a:lnSpc>
                <a:spcPct val="150000"/>
              </a:lnSpc>
            </a:pPr>
            <a:r>
              <a:rPr lang="zh-CN" altLang="zh-CN" b="1" dirty="0"/>
              <a:t>（一）基本人员配备和架构设施指标</a:t>
            </a:r>
            <a:endParaRPr lang="zh-CN" altLang="zh-CN" dirty="0"/>
          </a:p>
          <a:p>
            <a:pPr>
              <a:lnSpc>
                <a:spcPct val="150000"/>
              </a:lnSpc>
            </a:pPr>
            <a:r>
              <a:rPr lang="en-US" altLang="zh-CN" dirty="0" smtClean="0"/>
              <a:t>      </a:t>
            </a:r>
            <a:r>
              <a:rPr lang="en-US" altLang="zh-CN" dirty="0"/>
              <a:t>6</a:t>
            </a:r>
            <a:r>
              <a:rPr lang="zh-CN" altLang="zh-CN" dirty="0"/>
              <a:t>．</a:t>
            </a:r>
            <a:r>
              <a:rPr lang="en-US" altLang="zh-CN" dirty="0"/>
              <a:t>IBD</a:t>
            </a:r>
            <a:r>
              <a:rPr lang="zh-CN" altLang="zh-CN" dirty="0"/>
              <a:t>诊治中心有病例数据库。</a:t>
            </a:r>
          </a:p>
          <a:p>
            <a:endParaRPr lang="zh-CN" altLang="en-US" dirty="0"/>
          </a:p>
        </p:txBody>
      </p:sp>
    </p:spTree>
    <p:extLst>
      <p:ext uri="{BB962C8B-B14F-4D97-AF65-F5344CB8AC3E}">
        <p14:creationId xmlns:p14="http://schemas.microsoft.com/office/powerpoint/2010/main" val="1420402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9661236" cy="1615827"/>
          </a:xfrm>
          <a:prstGeom prst="rect">
            <a:avLst/>
          </a:prstGeom>
          <a:noFill/>
        </p:spPr>
        <p:txBody>
          <a:bodyPr wrap="square" rtlCol="0">
            <a:spAutoFit/>
          </a:bodyPr>
          <a:lstStyle/>
          <a:p>
            <a:pPr>
              <a:lnSpc>
                <a:spcPct val="150000"/>
              </a:lnSpc>
            </a:pPr>
            <a:r>
              <a:rPr lang="zh-CN" altLang="zh-CN" b="1" dirty="0"/>
              <a:t>（一）基本人员配备和架构设施指标</a:t>
            </a:r>
            <a:endParaRPr lang="zh-CN" altLang="zh-CN" dirty="0"/>
          </a:p>
          <a:p>
            <a:pPr>
              <a:lnSpc>
                <a:spcPct val="150000"/>
              </a:lnSpc>
            </a:pPr>
            <a:r>
              <a:rPr lang="en-US" altLang="zh-CN" dirty="0" smtClean="0"/>
              <a:t>      </a:t>
            </a:r>
            <a:r>
              <a:rPr lang="en-US" altLang="zh-CN" dirty="0"/>
              <a:t>7</a:t>
            </a:r>
            <a:r>
              <a:rPr lang="zh-CN" altLang="zh-CN" dirty="0"/>
              <a:t>．</a:t>
            </a:r>
            <a:r>
              <a:rPr lang="en-US" altLang="zh-CN" dirty="0"/>
              <a:t>IBD</a:t>
            </a:r>
            <a:r>
              <a:rPr lang="zh-CN" altLang="zh-CN" dirty="0"/>
              <a:t>诊治中心有标准化操作规程（</a:t>
            </a:r>
            <a:r>
              <a:rPr lang="en-US" altLang="zh-CN" dirty="0"/>
              <a:t>standard operating procedure</a:t>
            </a:r>
            <a:r>
              <a:rPr lang="zh-CN" altLang="zh-CN" dirty="0"/>
              <a:t>，</a:t>
            </a:r>
            <a:r>
              <a:rPr lang="en-US" altLang="zh-CN" dirty="0"/>
              <a:t>SOP</a:t>
            </a:r>
            <a:r>
              <a:rPr lang="zh-CN" altLang="zh-CN" dirty="0"/>
              <a:t>）或诊疗项目清单（</a:t>
            </a:r>
            <a:r>
              <a:rPr lang="en-US" altLang="zh-CN" dirty="0"/>
              <a:t>checklist</a:t>
            </a:r>
            <a:r>
              <a:rPr lang="zh-CN" altLang="zh-CN" dirty="0"/>
              <a:t>）制度。</a:t>
            </a:r>
          </a:p>
          <a:p>
            <a:endParaRPr lang="zh-CN" altLang="en-US" dirty="0"/>
          </a:p>
        </p:txBody>
      </p:sp>
    </p:spTree>
    <p:extLst>
      <p:ext uri="{BB962C8B-B14F-4D97-AF65-F5344CB8AC3E}">
        <p14:creationId xmlns:p14="http://schemas.microsoft.com/office/powerpoint/2010/main" val="1952701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757382" y="618836"/>
            <a:ext cx="9661236" cy="1200329"/>
          </a:xfrm>
          <a:prstGeom prst="rect">
            <a:avLst/>
          </a:prstGeom>
          <a:noFill/>
        </p:spPr>
        <p:txBody>
          <a:bodyPr wrap="square" rtlCol="0">
            <a:spAutoFit/>
          </a:bodyPr>
          <a:lstStyle/>
          <a:p>
            <a:pPr>
              <a:lnSpc>
                <a:spcPct val="150000"/>
              </a:lnSpc>
            </a:pPr>
            <a:r>
              <a:rPr lang="zh-CN" altLang="zh-CN" b="1" dirty="0"/>
              <a:t>（一）基本人员配备和架构设施指标</a:t>
            </a:r>
            <a:endParaRPr lang="zh-CN" altLang="zh-CN" dirty="0"/>
          </a:p>
          <a:p>
            <a:pPr>
              <a:lnSpc>
                <a:spcPct val="150000"/>
              </a:lnSpc>
            </a:pPr>
            <a:r>
              <a:rPr lang="en-US" altLang="zh-CN" dirty="0" smtClean="0"/>
              <a:t>      </a:t>
            </a:r>
            <a:r>
              <a:rPr lang="en-US" altLang="zh-CN" dirty="0"/>
              <a:t>8</a:t>
            </a:r>
            <a:r>
              <a:rPr lang="zh-CN" altLang="zh-CN" dirty="0"/>
              <a:t>．具备胶囊内镜和小肠镜检查技术。</a:t>
            </a:r>
          </a:p>
          <a:p>
            <a:endParaRPr lang="zh-CN" altLang="en-US" dirty="0"/>
          </a:p>
        </p:txBody>
      </p:sp>
    </p:spTree>
    <p:extLst>
      <p:ext uri="{BB962C8B-B14F-4D97-AF65-F5344CB8AC3E}">
        <p14:creationId xmlns:p14="http://schemas.microsoft.com/office/powerpoint/2010/main" val="3891023318"/>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967</Words>
  <Application>Microsoft Office PowerPoint</Application>
  <PresentationFormat>自定义</PresentationFormat>
  <Paragraphs>59</Paragraphs>
  <Slides>29</Slides>
  <Notes>0</Notes>
  <HiddenSlides>0</HiddenSlides>
  <MMClips>0</MMClips>
  <ScaleCrop>false</ScaleCrop>
  <HeadingPairs>
    <vt:vector size="4" baseType="variant">
      <vt:variant>
        <vt:lpstr>主题</vt:lpstr>
      </vt:variant>
      <vt:variant>
        <vt:i4>1</vt:i4>
      </vt:variant>
      <vt:variant>
        <vt:lpstr>幻灯片标题</vt:lpstr>
      </vt:variant>
      <vt:variant>
        <vt:i4>29</vt:i4>
      </vt:variant>
    </vt:vector>
  </HeadingPairs>
  <TitlesOfParts>
    <vt:vector size="30" baseType="lpstr">
      <vt:lpstr>Office 主题​​</vt:lpstr>
      <vt:lpstr>附件2：请在每一页考核内容下图文说明。</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cp:lastModifiedBy>
  <cp:revision>24</cp:revision>
  <dcterms:created xsi:type="dcterms:W3CDTF">2019-03-05T11:44:29Z</dcterms:created>
  <dcterms:modified xsi:type="dcterms:W3CDTF">2019-03-05T13:01:21Z</dcterms:modified>
</cp:coreProperties>
</file>